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93" r:id="rId8"/>
    <p:sldId id="294" r:id="rId9"/>
    <p:sldId id="262" r:id="rId10"/>
    <p:sldId id="284" r:id="rId11"/>
    <p:sldId id="285" r:id="rId12"/>
    <p:sldId id="286" r:id="rId13"/>
    <p:sldId id="287" r:id="rId14"/>
    <p:sldId id="292" r:id="rId15"/>
    <p:sldId id="275" r:id="rId16"/>
    <p:sldId id="277" r:id="rId17"/>
    <p:sldId id="289" r:id="rId18"/>
    <p:sldId id="291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704" autoAdjust="0"/>
  </p:normalViewPr>
  <p:slideViewPr>
    <p:cSldViewPr snapToGrid="0">
      <p:cViewPr varScale="1">
        <p:scale>
          <a:sx n="99" d="100"/>
          <a:sy n="99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0653" y="4285614"/>
            <a:ext cx="4118811" cy="1122202"/>
          </a:xfrm>
        </p:spPr>
        <p:txBody>
          <a:bodyPr/>
          <a:lstStyle/>
          <a:p>
            <a:r>
              <a:rPr lang="en-US" dirty="0"/>
              <a:t>Blockchain-enabled</a:t>
            </a:r>
            <a:br>
              <a:rPr lang="en-US" dirty="0"/>
            </a:br>
            <a:r>
              <a:rPr lang="en-US" dirty="0"/>
              <a:t>Invoice management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0653" y="5729551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By Team 12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4C9A27-8516-4122-2BC0-4514CEA36E12}"/>
              </a:ext>
            </a:extLst>
          </p:cNvPr>
          <p:cNvSpPr/>
          <p:nvPr/>
        </p:nvSpPr>
        <p:spPr>
          <a:xfrm>
            <a:off x="-211667" y="-76200"/>
            <a:ext cx="12598400" cy="705273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970E72-BBC9-F495-D932-058720CB2955}"/>
              </a:ext>
            </a:extLst>
          </p:cNvPr>
          <p:cNvSpPr txBox="1">
            <a:spLocks/>
          </p:cNvSpPr>
          <p:nvPr/>
        </p:nvSpPr>
        <p:spPr>
          <a:xfrm>
            <a:off x="2857325" y="12668"/>
            <a:ext cx="7196617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IN" dirty="0" err="1">
                <a:solidFill>
                  <a:schemeClr val="bg1"/>
                </a:solidFill>
              </a:rPr>
              <a:t>reation</a:t>
            </a:r>
            <a:r>
              <a:rPr lang="en-IN" dirty="0">
                <a:solidFill>
                  <a:schemeClr val="bg1"/>
                </a:solidFill>
              </a:rPr>
              <a:t> and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F9496-72A4-FE0F-2C1C-BF3AC279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34" y="1528687"/>
            <a:ext cx="4924076" cy="4545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24C7C1-3E69-6241-59F0-735CA46F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97" y="1817067"/>
            <a:ext cx="5569374" cy="33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5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699E1D9-C165-A391-062E-FA0F41E3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868805"/>
            <a:ext cx="8608780" cy="5509858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08B9BED3-F894-A6EA-B5E4-960EDA88DBB4}"/>
              </a:ext>
            </a:extLst>
          </p:cNvPr>
          <p:cNvSpPr txBox="1">
            <a:spLocks/>
          </p:cNvSpPr>
          <p:nvPr/>
        </p:nvSpPr>
        <p:spPr>
          <a:xfrm>
            <a:off x="3494618" y="211791"/>
            <a:ext cx="4179570" cy="924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err="1"/>
              <a:t>PRoject</a:t>
            </a:r>
            <a:r>
              <a:rPr lang="en-IN" dirty="0"/>
              <a:t> FLOW</a:t>
            </a: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125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S Video">
            <a:hlinkClick r:id="" action="ppaction://media"/>
            <a:extLst>
              <a:ext uri="{FF2B5EF4-FFF2-40B4-BE49-F238E27FC236}">
                <a16:creationId xmlns:a16="http://schemas.microsoft.com/office/drawing/2014/main" id="{149B04A5-C555-87B2-C1AC-16DAD6DDB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1640-38A2-4780-E238-FE4ED9B20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0351" y="2504440"/>
            <a:ext cx="4179570" cy="1715531"/>
          </a:xfrm>
        </p:spPr>
        <p:txBody>
          <a:bodyPr/>
          <a:lstStyle/>
          <a:p>
            <a:r>
              <a:rPr lang="en-US" dirty="0" err="1"/>
              <a:t>Usp</a:t>
            </a:r>
            <a:r>
              <a:rPr lang="en-US" dirty="0"/>
              <a:t>??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045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DF6F20-140D-9398-8C52-F0610636F3A3}"/>
              </a:ext>
            </a:extLst>
          </p:cNvPr>
          <p:cNvSpPr/>
          <p:nvPr/>
        </p:nvSpPr>
        <p:spPr>
          <a:xfrm>
            <a:off x="-211667" y="-76200"/>
            <a:ext cx="12598400" cy="705273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Google Shape;609;p38">
            <a:extLst>
              <a:ext uri="{FF2B5EF4-FFF2-40B4-BE49-F238E27FC236}">
                <a16:creationId xmlns:a16="http://schemas.microsoft.com/office/drawing/2014/main" id="{7D2FA36C-08CC-439A-01FE-4C65A5D28E61}"/>
              </a:ext>
            </a:extLst>
          </p:cNvPr>
          <p:cNvSpPr/>
          <p:nvPr/>
        </p:nvSpPr>
        <p:spPr>
          <a:xfrm>
            <a:off x="582177" y="3455353"/>
            <a:ext cx="11772711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ln>
            <a:headEnd type="none" w="sm" len="sm"/>
            <a:tailEnd type="none" w="sm" len="sm"/>
          </a:ln>
          <a:scene3d>
            <a:camera prst="isometricOffAxis1Top"/>
            <a:lightRig rig="threePt" dir="t"/>
          </a:scene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611;p38">
            <a:extLst>
              <a:ext uri="{FF2B5EF4-FFF2-40B4-BE49-F238E27FC236}">
                <a16:creationId xmlns:a16="http://schemas.microsoft.com/office/drawing/2014/main" id="{EDC4009C-72B4-4161-96DB-8AF98921A441}"/>
              </a:ext>
            </a:extLst>
          </p:cNvPr>
          <p:cNvGrpSpPr/>
          <p:nvPr/>
        </p:nvGrpSpPr>
        <p:grpSpPr>
          <a:xfrm>
            <a:off x="2821595" y="3793502"/>
            <a:ext cx="334744" cy="334744"/>
            <a:chOff x="1855667" y="1772729"/>
            <a:chExt cx="334744" cy="334744"/>
          </a:xfrm>
        </p:grpSpPr>
        <p:sp>
          <p:nvSpPr>
            <p:cNvPr id="19" name="Google Shape;612;p38">
              <a:extLst>
                <a:ext uri="{FF2B5EF4-FFF2-40B4-BE49-F238E27FC236}">
                  <a16:creationId xmlns:a16="http://schemas.microsoft.com/office/drawing/2014/main" id="{B2319531-1F20-76E9-C788-F6D8DB7788D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" name="Google Shape;613;p38">
              <a:extLst>
                <a:ext uri="{FF2B5EF4-FFF2-40B4-BE49-F238E27FC236}">
                  <a16:creationId xmlns:a16="http://schemas.microsoft.com/office/drawing/2014/main" id="{E3B58928-32C3-91C0-C0E4-3223A9AFE7ED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tx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  <a:endParaRPr sz="60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" name="Google Shape;614;p38">
            <a:extLst>
              <a:ext uri="{FF2B5EF4-FFF2-40B4-BE49-F238E27FC236}">
                <a16:creationId xmlns:a16="http://schemas.microsoft.com/office/drawing/2014/main" id="{65C3763F-A470-859E-9A6B-9581C41188F4}"/>
              </a:ext>
            </a:extLst>
          </p:cNvPr>
          <p:cNvGrpSpPr/>
          <p:nvPr/>
        </p:nvGrpSpPr>
        <p:grpSpPr>
          <a:xfrm>
            <a:off x="5327579" y="3459160"/>
            <a:ext cx="334744" cy="334744"/>
            <a:chOff x="3883742" y="1772729"/>
            <a:chExt cx="334744" cy="334744"/>
          </a:xfrm>
        </p:grpSpPr>
        <p:sp>
          <p:nvSpPr>
            <p:cNvPr id="22" name="Google Shape;615;p38">
              <a:extLst>
                <a:ext uri="{FF2B5EF4-FFF2-40B4-BE49-F238E27FC236}">
                  <a16:creationId xmlns:a16="http://schemas.microsoft.com/office/drawing/2014/main" id="{372A12AA-748B-ADCC-7A21-15336B5F4F3D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" name="Google Shape;616;p38">
              <a:extLst>
                <a:ext uri="{FF2B5EF4-FFF2-40B4-BE49-F238E27FC236}">
                  <a16:creationId xmlns:a16="http://schemas.microsoft.com/office/drawing/2014/main" id="{91C3AC75-9E77-7931-45C6-FF03E83178C4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tx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</a:t>
              </a:r>
              <a:endParaRPr sz="600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4" name="Google Shape;629;p38">
            <a:extLst>
              <a:ext uri="{FF2B5EF4-FFF2-40B4-BE49-F238E27FC236}">
                <a16:creationId xmlns:a16="http://schemas.microsoft.com/office/drawing/2014/main" id="{DBEC2EF9-7F9C-B333-980E-0A4B8E50EDC4}"/>
              </a:ext>
            </a:extLst>
          </p:cNvPr>
          <p:cNvSpPr txBox="1"/>
          <p:nvPr/>
        </p:nvSpPr>
        <p:spPr>
          <a:xfrm>
            <a:off x="2000763" y="3105863"/>
            <a:ext cx="184230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1800" dirty="0">
                <a:solidFill>
                  <a:schemeClr val="bg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Integrating other functions with smart contracts</a:t>
            </a:r>
            <a:endParaRPr sz="1800" dirty="0">
              <a:solidFill>
                <a:schemeClr val="bg1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" name="Google Shape;630;p38">
            <a:extLst>
              <a:ext uri="{FF2B5EF4-FFF2-40B4-BE49-F238E27FC236}">
                <a16:creationId xmlns:a16="http://schemas.microsoft.com/office/drawing/2014/main" id="{19091279-D994-5FF1-B975-6F52407C7E55}"/>
              </a:ext>
            </a:extLst>
          </p:cNvPr>
          <p:cNvSpPr txBox="1"/>
          <p:nvPr/>
        </p:nvSpPr>
        <p:spPr>
          <a:xfrm>
            <a:off x="4423212" y="2807644"/>
            <a:ext cx="18701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Advanced Fraud Detection Algorithms</a:t>
            </a:r>
            <a:endParaRPr sz="1800" dirty="0">
              <a:solidFill>
                <a:schemeClr val="bg1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6" name="Google Shape;611;p38">
            <a:extLst>
              <a:ext uri="{FF2B5EF4-FFF2-40B4-BE49-F238E27FC236}">
                <a16:creationId xmlns:a16="http://schemas.microsoft.com/office/drawing/2014/main" id="{D769E2BB-A83A-293B-E1F4-8583DD144126}"/>
              </a:ext>
            </a:extLst>
          </p:cNvPr>
          <p:cNvGrpSpPr/>
          <p:nvPr/>
        </p:nvGrpSpPr>
        <p:grpSpPr>
          <a:xfrm>
            <a:off x="7931026" y="3020735"/>
            <a:ext cx="334744" cy="334744"/>
            <a:chOff x="1855667" y="1772729"/>
            <a:chExt cx="334744" cy="334744"/>
          </a:xfrm>
        </p:grpSpPr>
        <p:sp>
          <p:nvSpPr>
            <p:cNvPr id="27" name="Google Shape;612;p38">
              <a:extLst>
                <a:ext uri="{FF2B5EF4-FFF2-40B4-BE49-F238E27FC236}">
                  <a16:creationId xmlns:a16="http://schemas.microsoft.com/office/drawing/2014/main" id="{1A1C7EE0-3038-EBB0-9211-0592AEC49F2B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" name="Google Shape;613;p38">
              <a:extLst>
                <a:ext uri="{FF2B5EF4-FFF2-40B4-BE49-F238E27FC236}">
                  <a16:creationId xmlns:a16="http://schemas.microsoft.com/office/drawing/2014/main" id="{A981B89A-C8BD-8477-4428-0A35CDD0D76B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tx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</a:t>
              </a:r>
              <a:endParaRPr sz="600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9" name="Google Shape;630;p38">
            <a:extLst>
              <a:ext uri="{FF2B5EF4-FFF2-40B4-BE49-F238E27FC236}">
                <a16:creationId xmlns:a16="http://schemas.microsoft.com/office/drawing/2014/main" id="{B939823F-6F7E-A3AE-7C54-E1CC910416B3}"/>
              </a:ext>
            </a:extLst>
          </p:cNvPr>
          <p:cNvSpPr txBox="1"/>
          <p:nvPr/>
        </p:nvSpPr>
        <p:spPr>
          <a:xfrm>
            <a:off x="6797790" y="2463778"/>
            <a:ext cx="273531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1800" dirty="0">
                <a:solidFill>
                  <a:schemeClr val="bg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Dynamic Discounting</a:t>
            </a:r>
            <a:endParaRPr sz="1800" dirty="0">
              <a:solidFill>
                <a:schemeClr val="bg1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543FA11-5728-BD78-7AE0-E8612AB09738}"/>
              </a:ext>
            </a:extLst>
          </p:cNvPr>
          <p:cNvSpPr txBox="1">
            <a:spLocks/>
          </p:cNvSpPr>
          <p:nvPr/>
        </p:nvSpPr>
        <p:spPr>
          <a:xfrm>
            <a:off x="3563234" y="87450"/>
            <a:ext cx="417957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Future ROADMAP</a:t>
            </a:r>
          </a:p>
        </p:txBody>
      </p:sp>
    </p:spTree>
    <p:extLst>
      <p:ext uri="{BB962C8B-B14F-4D97-AF65-F5344CB8AC3E}">
        <p14:creationId xmlns:p14="http://schemas.microsoft.com/office/powerpoint/2010/main" val="348996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993" y="2766218"/>
            <a:ext cx="2895600" cy="1325563"/>
          </a:xfrm>
        </p:spPr>
        <p:txBody>
          <a:bodyPr/>
          <a:lstStyle/>
          <a:p>
            <a:r>
              <a:rPr lang="en-US" dirty="0"/>
              <a:t>LIMITATIONS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54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6133" y="2123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93" y="1020445"/>
            <a:ext cx="289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93" y="2543576"/>
            <a:ext cx="5132231" cy="3541691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Söhne"/>
              </a:rPr>
              <a:t>In the dynamic world of business, efficiently handling invoices is crucial. However, when dealing with a wide range of suppliers and items, the creation, management, and reconciliation become complex challenges.</a:t>
            </a:r>
          </a:p>
          <a:p>
            <a:r>
              <a:rPr lang="en-US" sz="1600" dirty="0">
                <a:latin typeface="Söhne"/>
              </a:rPr>
              <a:t> An invoice management system based on blockchain's immutable, transparent, and decentralized characteristics offers a secure and streamlined platform for overseeing invoices.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968906"/>
            <a:ext cx="6551993" cy="1204912"/>
          </a:xfrm>
        </p:spPr>
        <p:txBody>
          <a:bodyPr/>
          <a:lstStyle/>
          <a:p>
            <a:r>
              <a:rPr lang="en-US" dirty="0"/>
              <a:t>Why a solution is necessary 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2173817"/>
            <a:ext cx="5111750" cy="2591365"/>
          </a:xfrm>
        </p:spPr>
        <p:txBody>
          <a:bodyPr>
            <a:normAutofit lnSpcReduction="10000"/>
          </a:bodyPr>
          <a:lstStyle/>
          <a:p>
            <a:endParaRPr lang="en-US" sz="1700" dirty="0">
              <a:latin typeface="Söhne"/>
              <a:ea typeface="Avenir Next Regular"/>
              <a:cs typeface="Avenir Next Regular"/>
              <a:sym typeface="Avenir Next Regular"/>
            </a:endParaRPr>
          </a:p>
          <a:p>
            <a:r>
              <a:rPr lang="en-US" sz="1700" dirty="0">
                <a:latin typeface="Söhne"/>
                <a:ea typeface="Avenir Next Regular"/>
                <a:cs typeface="Avenir Next Regular"/>
                <a:sym typeface="Avenir Next Regular"/>
              </a:rPr>
              <a:t>Traditional systems may lack transparency, making it challenging for stakeholders to access real-time information.</a:t>
            </a:r>
          </a:p>
          <a:p>
            <a:r>
              <a:rPr lang="en-US" sz="1700" dirty="0">
                <a:latin typeface="Söhne"/>
                <a:ea typeface="Avenir Next Regular"/>
                <a:cs typeface="Avenir Next Regular"/>
                <a:sym typeface="Avenir Next Regular"/>
              </a:rPr>
              <a:t>Common disputes due to unclear invoice lifecycle visibility.</a:t>
            </a:r>
          </a:p>
          <a:p>
            <a:r>
              <a:rPr lang="en-US" sz="1700" dirty="0">
                <a:latin typeface="Söhne"/>
              </a:rPr>
              <a:t>Conventional systems may be susceptible to security breaches, putting sensitive financial information at risk</a:t>
            </a:r>
          </a:p>
          <a:p>
            <a:endParaRPr lang="en-US" sz="1400" dirty="0">
              <a:ea typeface="Avenir Next Regular"/>
              <a:cs typeface="Avenir Next Regular"/>
              <a:sym typeface="Avenir Next Regula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F5A4D-B162-732C-8B82-EF28A95A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z="1100" smtClean="0"/>
              <a:pPr/>
              <a:t>4</a:t>
            </a:fld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1B25F-363B-9678-843A-5A89D23A3CA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332653" y="1343848"/>
            <a:ext cx="6932645" cy="4938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81556-5C70-06BC-1017-A7A4BA1C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5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enorite (Headings)"/>
              </a:rPr>
              <a:t>Conventional approach to supply chain management</a:t>
            </a:r>
            <a:endParaRPr lang="en-IN" dirty="0">
              <a:latin typeface="Tenorit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1067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48D6-F7BF-EAE7-EB55-A2BFE8BF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effectLst/>
                <a:latin typeface="Tenorite (Headings)"/>
              </a:rPr>
              <a:t>Integrating blockchain into the supply chain</a:t>
            </a:r>
            <a:endParaRPr lang="en-IN" dirty="0">
              <a:latin typeface="Tenorite (Headings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BD7D3-2821-07FB-B888-0E4BBE8AE18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023937" y="1853972"/>
            <a:ext cx="101441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392" y="2405513"/>
            <a:ext cx="4179570" cy="1715531"/>
          </a:xfrm>
        </p:spPr>
        <p:txBody>
          <a:bodyPr/>
          <a:lstStyle/>
          <a:p>
            <a:r>
              <a:rPr lang="en-US" sz="2800" dirty="0"/>
              <a:t>Our solution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4C9A27-8516-4122-2BC0-4514CEA36E12}"/>
              </a:ext>
            </a:extLst>
          </p:cNvPr>
          <p:cNvSpPr/>
          <p:nvPr/>
        </p:nvSpPr>
        <p:spPr>
          <a:xfrm>
            <a:off x="-211667" y="-76200"/>
            <a:ext cx="12598400" cy="705273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2E491-FC78-EF18-E696-7DB24E4B1B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00868" y="1731959"/>
            <a:ext cx="2590264" cy="2590264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94F1468B-E557-5B7B-975F-570C32B8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3856156"/>
            <a:ext cx="10515600" cy="1135264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Chain-bills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6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4C9A27-8516-4122-2BC0-4514CEA36E12}"/>
              </a:ext>
            </a:extLst>
          </p:cNvPr>
          <p:cNvSpPr/>
          <p:nvPr/>
        </p:nvSpPr>
        <p:spPr>
          <a:xfrm>
            <a:off x="-211667" y="-76200"/>
            <a:ext cx="12598400" cy="705273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75A98-51B9-A129-220E-825CA4956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3" t="31513" r="243" b="11817"/>
          <a:stretch/>
        </p:blipFill>
        <p:spPr>
          <a:xfrm>
            <a:off x="1460205" y="2360428"/>
            <a:ext cx="8760726" cy="35087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970E72-BBC9-F495-D932-058720CB2955}"/>
              </a:ext>
            </a:extLst>
          </p:cNvPr>
          <p:cNvSpPr txBox="1">
            <a:spLocks/>
          </p:cNvSpPr>
          <p:nvPr/>
        </p:nvSpPr>
        <p:spPr>
          <a:xfrm>
            <a:off x="3750783" y="780981"/>
            <a:ext cx="417957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IN" dirty="0" err="1">
                <a:solidFill>
                  <a:schemeClr val="bg1"/>
                </a:solidFill>
              </a:rPr>
              <a:t>ecurity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2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4C9A27-8516-4122-2BC0-4514CEA36E12}"/>
              </a:ext>
            </a:extLst>
          </p:cNvPr>
          <p:cNvSpPr/>
          <p:nvPr/>
        </p:nvSpPr>
        <p:spPr>
          <a:xfrm>
            <a:off x="-203200" y="-221681"/>
            <a:ext cx="12598400" cy="705273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970E72-BBC9-F495-D932-058720CB2955}"/>
              </a:ext>
            </a:extLst>
          </p:cNvPr>
          <p:cNvSpPr txBox="1">
            <a:spLocks/>
          </p:cNvSpPr>
          <p:nvPr/>
        </p:nvSpPr>
        <p:spPr>
          <a:xfrm>
            <a:off x="4006215" y="275824"/>
            <a:ext cx="4179570" cy="171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E6E6E6"/>
                </a:solidFill>
              </a:rPr>
              <a:t>Re</a:t>
            </a:r>
            <a:r>
              <a:rPr lang="en-IN" dirty="0">
                <a:solidFill>
                  <a:srgbClr val="E6E6E6"/>
                </a:solidFill>
              </a:rPr>
              <a:t>Conciliation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DD9AC-B5B5-77D1-DF2A-5BD73145D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" y="2742669"/>
            <a:ext cx="8903578" cy="2479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1274C-C609-51CA-FFA8-A97550FE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988" y="1354969"/>
            <a:ext cx="2037456" cy="47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80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391</TotalTime>
  <Words>171</Words>
  <Application>Microsoft Office PowerPoint</Application>
  <PresentationFormat>Widescreen</PresentationFormat>
  <Paragraphs>35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Avenir Next Regular</vt:lpstr>
      <vt:lpstr>Calibri</vt:lpstr>
      <vt:lpstr>Roboto Condensed</vt:lpstr>
      <vt:lpstr>Söhne</vt:lpstr>
      <vt:lpstr>Tenorite</vt:lpstr>
      <vt:lpstr>Tenorite (Headings)</vt:lpstr>
      <vt:lpstr>Office Theme</vt:lpstr>
      <vt:lpstr>Blockchain-enabled Invoice management system </vt:lpstr>
      <vt:lpstr>PROBLEM STATEMENT</vt:lpstr>
      <vt:lpstr>Why a solution is necessary ??</vt:lpstr>
      <vt:lpstr>Conventional approach to supply chain management</vt:lpstr>
      <vt:lpstr>Integrating blockchain into the supply chain</vt:lpstr>
      <vt:lpstr>Our solution </vt:lpstr>
      <vt:lpstr>Chain-bills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Usp?? </vt:lpstr>
      <vt:lpstr>PowerPoint Presentation</vt:lpstr>
      <vt:lpstr>LIMITATIONS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Revolutionizing Computing:  the Power of Apple's M1 Chip</dc:title>
  <dc:creator>Tanmay Tushar</dc:creator>
  <cp:lastModifiedBy>Tanmay Tushar</cp:lastModifiedBy>
  <cp:revision>22</cp:revision>
  <dcterms:created xsi:type="dcterms:W3CDTF">2023-11-10T14:13:02Z</dcterms:created>
  <dcterms:modified xsi:type="dcterms:W3CDTF">2024-01-22T02:24:01Z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